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7"/>
  </p:notesMasterIdLst>
  <p:sldIdLst>
    <p:sldId id="256" r:id="rId5"/>
    <p:sldId id="258" r:id="rId6"/>
    <p:sldId id="313" r:id="rId7"/>
    <p:sldId id="314" r:id="rId8"/>
    <p:sldId id="302" r:id="rId9"/>
    <p:sldId id="315" r:id="rId10"/>
    <p:sldId id="303" r:id="rId11"/>
    <p:sldId id="305" r:id="rId12"/>
    <p:sldId id="304" r:id="rId13"/>
    <p:sldId id="316" r:id="rId14"/>
    <p:sldId id="311" r:id="rId15"/>
    <p:sldId id="317" r:id="rId16"/>
    <p:sldId id="320" r:id="rId17"/>
    <p:sldId id="322" r:id="rId18"/>
    <p:sldId id="318" r:id="rId19"/>
    <p:sldId id="321" r:id="rId20"/>
    <p:sldId id="319" r:id="rId21"/>
    <p:sldId id="307" r:id="rId22"/>
    <p:sldId id="325" r:id="rId23"/>
    <p:sldId id="324" r:id="rId24"/>
    <p:sldId id="323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nu Prakash" initials="BP" lastIdx="1" clrIdx="0">
    <p:extLst>
      <p:ext uri="{19B8F6BF-5375-455C-9EA6-DF929625EA0E}">
        <p15:presenceInfo xmlns:p15="http://schemas.microsoft.com/office/powerpoint/2012/main" userId="52cf79c9d62320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34"/>
  </p:normalViewPr>
  <p:slideViewPr>
    <p:cSldViewPr snapToGrid="0">
      <p:cViewPr varScale="1">
        <p:scale>
          <a:sx n="93" d="100"/>
          <a:sy n="93" d="100"/>
        </p:scale>
        <p:origin x="25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113213"/>
            <a:ext cx="4636800" cy="165576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>
                <a:cs typeface="Calibri"/>
              </a:rPr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 marL="0" indent="0" algn="ctr">
              <a:buNone/>
            </a:pPr>
            <a:r>
              <a:rPr lang="en-US" dirty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anchor="t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mas.com/9-8-2020/S.%20Parthiban,%20et%20al.pdf" TargetMode="External"/><Relationship Id="rId2" Type="http://schemas.openxmlformats.org/officeDocument/2006/relationships/hyperlink" Target="https://www.static-contents.youth4work.com/y4w/Documents/Portfolio/d5236a21-ff10-47b3-8ad8-3c5deafe45e1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aidelhi.org/Article%20-Dr%20Biswas/FMN%20March%202011(biswas)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11" y="296563"/>
            <a:ext cx="11378962" cy="22585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AgritechGuard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Integrated Automated Farming and Security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718" y="3550508"/>
            <a:ext cx="8392898" cy="262787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Chitluru Venkata Bhanu Prakash - S20200020255</a:t>
            </a: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BTP  Code       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B23PB01</a:t>
            </a: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Mentor: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Paul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Braineard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B087750-D234-D638-0D81-075337AC89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7338" y="2700338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38D04F-5C47-5D0E-010F-B266BF17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963" y="0"/>
            <a:ext cx="1837038" cy="18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384-6468-03CB-BDA1-5F9D31C9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978" y="527221"/>
            <a:ext cx="4321282" cy="991684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0E3EB-485F-C85B-9E86-7570CA98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395" y="1824285"/>
            <a:ext cx="7125729" cy="462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811" y="741405"/>
            <a:ext cx="4078800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1659" y="2161596"/>
            <a:ext cx="9513115" cy="4255680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6</a:t>
            </a:r>
            <a:r>
              <a:rPr lang="en-US" sz="2000" b="1" baseline="300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semester: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automatic irrigation system with remote monitoring.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Crafted</a:t>
            </a: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</a:t>
            </a: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 technology to transmit data over long ranges.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harvesting is employed to ensure sustainable power supply. </a:t>
            </a:r>
          </a:p>
          <a:p>
            <a:pPr algn="l"/>
            <a:r>
              <a:rPr lang="en-US" sz="20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7</a:t>
            </a:r>
            <a:r>
              <a:rPr lang="en-US" sz="2000" b="1" baseline="300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semester:</a:t>
            </a:r>
            <a:endParaRPr lang="en-US" sz="2000" b="1" i="0" u="none" strike="noStrike" dirty="0">
              <a:solidFill>
                <a:srgbClr val="73737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Trespasser detection </a:t>
            </a: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computer vision and promptly send to ThingSpeak.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Raspberry Pi 3.</a:t>
            </a:r>
            <a:endParaRPr lang="en-US" sz="1800" b="0" i="0" u="none" strike="noStrike" dirty="0">
              <a:solidFill>
                <a:srgbClr val="73737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384-6468-03CB-BDA1-5F9D31C9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098" y="-131805"/>
            <a:ext cx="4321282" cy="74964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BTP">
            <a:hlinkClick r:id="" action="ppaction://media"/>
            <a:extLst>
              <a:ext uri="{FF2B5EF4-FFF2-40B4-BE49-F238E27FC236}">
                <a16:creationId xmlns:a16="http://schemas.microsoft.com/office/drawing/2014/main" id="{D3A661A1-A6B2-9682-EE70-BCD68FC4A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723" y="716692"/>
            <a:ext cx="9630033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384-6468-03CB-BDA1-5F9D31C9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705" y="-77444"/>
            <a:ext cx="4321282" cy="74964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C7AE-AABE-CB2F-2C85-AAA004C1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65" y="1276863"/>
            <a:ext cx="9409403" cy="47441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4F19A26-D7B1-025E-4D4A-C7E823C89AE8}"/>
              </a:ext>
            </a:extLst>
          </p:cNvPr>
          <p:cNvSpPr txBox="1">
            <a:spLocks/>
          </p:cNvSpPr>
          <p:nvPr/>
        </p:nvSpPr>
        <p:spPr>
          <a:xfrm>
            <a:off x="1362332" y="902042"/>
            <a:ext cx="7369776" cy="3748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at Transmitter end:</a:t>
            </a:r>
          </a:p>
        </p:txBody>
      </p:sp>
    </p:spTree>
    <p:extLst>
      <p:ext uri="{BB962C8B-B14F-4D97-AF65-F5344CB8AC3E}">
        <p14:creationId xmlns:p14="http://schemas.microsoft.com/office/powerpoint/2010/main" val="3488474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384-6468-03CB-BDA1-5F9D31C9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5" y="-65903"/>
            <a:ext cx="4321282" cy="74964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DF61A-8FEA-BE10-852D-5DBB81C0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70" y="1276863"/>
            <a:ext cx="9382898" cy="4827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8C195E-C0BF-A3C2-4A1D-07F8CC46B8AB}"/>
              </a:ext>
            </a:extLst>
          </p:cNvPr>
          <p:cNvSpPr txBox="1">
            <a:spLocks/>
          </p:cNvSpPr>
          <p:nvPr/>
        </p:nvSpPr>
        <p:spPr>
          <a:xfrm>
            <a:off x="1362332" y="902042"/>
            <a:ext cx="7369776" cy="3748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at Receiver end:</a:t>
            </a:r>
          </a:p>
        </p:txBody>
      </p:sp>
    </p:spTree>
    <p:extLst>
      <p:ext uri="{BB962C8B-B14F-4D97-AF65-F5344CB8AC3E}">
        <p14:creationId xmlns:p14="http://schemas.microsoft.com/office/powerpoint/2010/main" val="579972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384-6468-03CB-BDA1-5F9D31C9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32" y="902042"/>
            <a:ext cx="7369776" cy="374821"/>
          </a:xfrm>
        </p:spPr>
        <p:txBody>
          <a:bodyPr>
            <a:normAutofit/>
          </a:bodyPr>
          <a:lstStyle/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no anomaly detected: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EB0A18-4397-5EDF-430A-2878BCD4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32" y="1288928"/>
            <a:ext cx="9695935" cy="496388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A66156E-E46B-2096-E9E0-370D3A6F7FF2}"/>
              </a:ext>
            </a:extLst>
          </p:cNvPr>
          <p:cNvSpPr txBox="1">
            <a:spLocks/>
          </p:cNvSpPr>
          <p:nvPr/>
        </p:nvSpPr>
        <p:spPr>
          <a:xfrm>
            <a:off x="3839594" y="152400"/>
            <a:ext cx="4321282" cy="7496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93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384-6468-03CB-BDA1-5F9D31C9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659" y="296562"/>
            <a:ext cx="4321282" cy="74964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AA3E7-B983-171E-47F6-8F9770E1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04" y="1260388"/>
            <a:ext cx="9728887" cy="50333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E7AC5E-239F-8FE3-8252-543B27B8F99C}"/>
              </a:ext>
            </a:extLst>
          </p:cNvPr>
          <p:cNvSpPr txBox="1">
            <a:spLocks/>
          </p:cNvSpPr>
          <p:nvPr/>
        </p:nvSpPr>
        <p:spPr>
          <a:xfrm>
            <a:off x="1362332" y="902042"/>
            <a:ext cx="7369776" cy="3748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anomaly detected:</a:t>
            </a:r>
          </a:p>
        </p:txBody>
      </p:sp>
    </p:spTree>
    <p:extLst>
      <p:ext uri="{BB962C8B-B14F-4D97-AF65-F5344CB8AC3E}">
        <p14:creationId xmlns:p14="http://schemas.microsoft.com/office/powerpoint/2010/main" val="2419601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384-6468-03CB-BDA1-5F9D31C9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270" y="0"/>
            <a:ext cx="4321282" cy="74964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6D741-EA97-FC5D-95CC-9AB70410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6" y="1276864"/>
            <a:ext cx="9267568" cy="46790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679EE3-386C-DC2D-7F39-F8D04C3CFDCD}"/>
              </a:ext>
            </a:extLst>
          </p:cNvPr>
          <p:cNvSpPr txBox="1">
            <a:spLocks/>
          </p:cNvSpPr>
          <p:nvPr/>
        </p:nvSpPr>
        <p:spPr>
          <a:xfrm>
            <a:off x="1362332" y="902042"/>
            <a:ext cx="7369776" cy="3748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being sent to ThingSpeak database and updating in Real-Time:</a:t>
            </a:r>
          </a:p>
        </p:txBody>
      </p:sp>
    </p:spTree>
    <p:extLst>
      <p:ext uri="{BB962C8B-B14F-4D97-AF65-F5344CB8AC3E}">
        <p14:creationId xmlns:p14="http://schemas.microsoft.com/office/powerpoint/2010/main" val="1928117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146" y="741405"/>
            <a:ext cx="5997146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373" y="2314832"/>
            <a:ext cx="9513115" cy="3538946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a Wi Fi connection with Raspberry Pi 3.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hardware connections proved to be </a:t>
            </a: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challenging </a:t>
            </a: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especially with i2C module.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LoRaWAN won’t work as specified.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Ensuring accurate differentiate person, animals, and potential intruders, with a focus on minimizing false alarms.</a:t>
            </a:r>
          </a:p>
        </p:txBody>
      </p:sp>
    </p:spTree>
    <p:extLst>
      <p:ext uri="{BB962C8B-B14F-4D97-AF65-F5344CB8AC3E}">
        <p14:creationId xmlns:p14="http://schemas.microsoft.com/office/powerpoint/2010/main" val="1912690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146" y="741405"/>
            <a:ext cx="5997146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373" y="2314831"/>
            <a:ext cx="9513115" cy="4020065"/>
          </a:xfrm>
        </p:spPr>
        <p:txBody>
          <a:bodyPr>
            <a:noAutofit/>
          </a:bodyPr>
          <a:lstStyle/>
          <a:p>
            <a:pPr marL="645750" lvl="1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Irrigation is initiated based on soil moisture levels, with the Arduino </a:t>
            </a:r>
            <a:r>
              <a:rPr 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autonomously controlling </a:t>
            </a:r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pump's operation. </a:t>
            </a:r>
          </a:p>
          <a:p>
            <a:pPr marL="645750" lvl="1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farmer can conveniently monitor the farm </a:t>
            </a:r>
            <a:r>
              <a:rPr 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remotely</a:t>
            </a:r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their home. </a:t>
            </a:r>
          </a:p>
          <a:p>
            <a:pPr marL="645750" lvl="1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employs </a:t>
            </a:r>
            <a:r>
              <a:rPr 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</a:t>
            </a:r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harvesting techniques for power efficiency. </a:t>
            </a:r>
          </a:p>
          <a:p>
            <a:pPr marL="645750" lvl="1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it incorporates </a:t>
            </a:r>
            <a:r>
              <a:rPr 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</a:t>
            </a:r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detecting trespassers and issuing </a:t>
            </a:r>
            <a:r>
              <a:rPr 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messages</a:t>
            </a:r>
            <a:r>
              <a:rPr lang="en-US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unauthorized individuals are detected.</a:t>
            </a:r>
            <a:endParaRPr lang="en-IN" sz="1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88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44" y="675502"/>
            <a:ext cx="6318238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373" y="1655805"/>
            <a:ext cx="9513115" cy="4460790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TOOLS USED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SOTWARE TOOLS USED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146" y="741405"/>
            <a:ext cx="5997146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5183" y="2117124"/>
            <a:ext cx="9513115" cy="4646140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THILAGAVATHI, S., AISHWARYA RAJENDRAN, and K. PRIYADHARSHINI. "AUTOMATIC PLANT IRRIGATION SYSTEM." (2016).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S.Parthiban &amp; V.P.Santhi &amp; M.S.Snehapriya &amp; K.Indumathi &amp; P. Masilamani. "Recent Advances in Enhancing the Productivity of Mango through Hi-tech Practices." (2020)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-H. Kim, N. Kim and C. S. Won, "High-Speed Drone Detection Based On Yolo-V8," ICASSP 2023 - 2023 IEEE International Conference on Acoustics, Speech and Signal Processing (ICASSP), Rhodes Island, Greece, 2023, pp. 1-2,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10.1109/ICASSP49357.2023.10095516.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Biswas, B., and Lalit Kumar. "Revolution of Mango production." Fertilizer Marketing News (2011): 1-24.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61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758" y="2702498"/>
            <a:ext cx="5938483" cy="1453003"/>
          </a:xfrm>
        </p:spPr>
        <p:txBody>
          <a:bodyPr wrap="square" anchor="b">
            <a:noAutofit/>
          </a:bodyPr>
          <a:lstStyle/>
          <a:p>
            <a:r>
              <a:rPr lang="en-US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91832889"/>
      </p:ext>
    </p:extLst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758" y="2702498"/>
            <a:ext cx="5938483" cy="1453003"/>
          </a:xfrm>
        </p:spPr>
        <p:txBody>
          <a:bodyPr wrap="square" anchor="b">
            <a:noAutofit/>
          </a:bodyPr>
          <a:lstStyle/>
          <a:p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578" y="621957"/>
            <a:ext cx="4078800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3421" y="1675565"/>
            <a:ext cx="9513115" cy="4362771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Farmers face </a:t>
            </a: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like:  1. More often</a:t>
            </a: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visits to monitor water pump,</a:t>
            </a:r>
          </a:p>
          <a:p>
            <a:pPr lvl="6" indent="0">
              <a:lnSpc>
                <a:spcPct val="150000"/>
              </a:lnSpc>
              <a:buNone/>
            </a:pPr>
            <a:r>
              <a:rPr lang="en-US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2. L</a:t>
            </a:r>
            <a:r>
              <a:rPr lang="en-US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imited water resources,</a:t>
            </a:r>
          </a:p>
          <a:p>
            <a:pPr lvl="6" indent="0">
              <a:lnSpc>
                <a:spcPct val="150000"/>
              </a:lnSpc>
              <a:buNone/>
            </a:pPr>
            <a:r>
              <a:rPr lang="en-US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3. Untimely electricity,</a:t>
            </a:r>
          </a:p>
          <a:p>
            <a:pPr lvl="6" indent="0">
              <a:lnSpc>
                <a:spcPct val="150000"/>
              </a:lnSpc>
              <a:buNone/>
            </a:pPr>
            <a:r>
              <a:rPr lang="en-US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4. L</a:t>
            </a:r>
            <a:r>
              <a:rPr lang="en-US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abor shortages,</a:t>
            </a:r>
          </a:p>
          <a:p>
            <a:pPr lvl="6" indent="0">
              <a:lnSpc>
                <a:spcPct val="150000"/>
              </a:lnSpc>
              <a:buNone/>
            </a:pPr>
            <a:r>
              <a:rPr lang="en-US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5. C</a:t>
            </a:r>
            <a:r>
              <a:rPr lang="en-US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rop theft.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Rural areas often struggle with unreliable internet access.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AgritechGuard enhances farming efficiency, reduce manual labor, and empower farmers with real-time monitoring and control.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boundaries using computer vision.</a:t>
            </a:r>
            <a:endParaRPr lang="en-US" sz="1800" i="0" u="none" strike="noStrike" dirty="0">
              <a:solidFill>
                <a:srgbClr val="73737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76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811" y="576649"/>
            <a:ext cx="6318238" cy="97206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373" y="2153359"/>
            <a:ext cx="9513115" cy="3963236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Reference-1: </a:t>
            </a: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literature discusses automated irrigation systems that aim to conserve  	    	             water and </a:t>
            </a: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implemented</a:t>
            </a: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Reference-2: </a:t>
            </a: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literature explores the utilization of sensor data transmission via wireless 	             communication in the presence of internet connectivity.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Reference-3: </a:t>
            </a: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v8 person detection.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Reference-4: </a:t>
            </a:r>
            <a:r>
              <a:rPr lang="en-US" sz="180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literature introduces various Energy Harvesting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30170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855" y="749642"/>
            <a:ext cx="4078800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1659" y="2161596"/>
            <a:ext cx="9513115" cy="370041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this project is to reduce the amount of time farmer needed to spend in the field.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harvesting is employed to ensure sustainable power supply.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transmission even if there is no internet connection.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boundaries using computer vision.</a:t>
            </a:r>
          </a:p>
        </p:txBody>
      </p:sp>
    </p:spTree>
    <p:extLst>
      <p:ext uri="{BB962C8B-B14F-4D97-AF65-F5344CB8AC3E}">
        <p14:creationId xmlns:p14="http://schemas.microsoft.com/office/powerpoint/2010/main" val="277141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66" y="741405"/>
            <a:ext cx="6746788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1659" y="2161596"/>
            <a:ext cx="9513115" cy="370041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system that will allow user to operate water pump remotely or leave it to the automated system.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harvesting </a:t>
            </a: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</a:t>
            </a:r>
            <a:r>
              <a:rPr lang="en-US" sz="1800" b="0" i="0" u="none" strike="noStrike" dirty="0"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employed for sustainable power supply.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can be transmitted to long distances using LoRaWAN technology in remote areas.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Trespasser detection system using YOLO v8 model and COCO dataset to detect various anomalies.</a:t>
            </a:r>
            <a:endParaRPr lang="en-US" sz="1800" b="0" i="0" u="none" strike="noStrike" dirty="0">
              <a:solidFill>
                <a:srgbClr val="73737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8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30" y="655487"/>
            <a:ext cx="7265772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1659" y="1631092"/>
            <a:ext cx="9513115" cy="4485503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DHT11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 module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Pump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Uno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Tx &amp; Rx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 display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6D458-80CC-DD53-7959-ECEE5214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556" y="4240106"/>
            <a:ext cx="3705224" cy="214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9F655-FAC7-10F8-138F-5124E02A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555" y="1894446"/>
            <a:ext cx="3705225" cy="2333625"/>
          </a:xfrm>
          <a:prstGeom prst="rect">
            <a:avLst/>
          </a:prstGeom>
        </p:spPr>
      </p:pic>
      <p:pic>
        <p:nvPicPr>
          <p:cNvPr id="8" name="Picture 4" descr="LoRaWAN Setup using Dragino Gateway and TheThingsNetwork - Hackster.io">
            <a:extLst>
              <a:ext uri="{FF2B5EF4-FFF2-40B4-BE49-F238E27FC236}">
                <a16:creationId xmlns:a16="http://schemas.microsoft.com/office/drawing/2014/main" id="{A857D7BD-EAA3-A7AD-60F9-8C3B6392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18" y="3462723"/>
            <a:ext cx="3283937" cy="31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C1AB19-AEB4-9240-9BBE-4DA70596E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487" y="1906480"/>
            <a:ext cx="1939068" cy="15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5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719" y="741405"/>
            <a:ext cx="6268994" cy="8979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756" y="1749704"/>
            <a:ext cx="4443595" cy="4288631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Imager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Putty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VNC Viewer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v8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 Dataset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ThingSpeak Database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7F2CE1-5DE6-3A26-65BB-3E4556658169}"/>
              </a:ext>
            </a:extLst>
          </p:cNvPr>
          <p:cNvSpPr txBox="1">
            <a:spLocks/>
          </p:cNvSpPr>
          <p:nvPr/>
        </p:nvSpPr>
        <p:spPr>
          <a:xfrm>
            <a:off x="6293708" y="1749704"/>
            <a:ext cx="5057163" cy="4288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60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400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C</a:t>
            </a:r>
          </a:p>
          <a:p>
            <a:pPr marL="1005750" lvl="2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RadioHead-master</a:t>
            </a:r>
          </a:p>
          <a:p>
            <a:pPr marL="1005750" lvl="2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LiquidCrystal_I2C</a:t>
            </a:r>
          </a:p>
          <a:p>
            <a:pPr marL="1005750" lvl="2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LiquidCrystal</a:t>
            </a:r>
          </a:p>
          <a:p>
            <a:pPr marL="1005750" lvl="2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DHT_sensor_library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1005750" lvl="2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marL="1005750" lvl="2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</a:p>
          <a:p>
            <a:pPr marL="1005750" lvl="2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</a:p>
          <a:p>
            <a:pPr marL="1005750" lvl="2" indent="-28575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7373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</a:p>
          <a:p>
            <a:pPr lvl="2" algn="l"/>
            <a:endParaRPr lang="en-US" sz="2200" b="1" dirty="0">
              <a:solidFill>
                <a:srgbClr val="7373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05750" lvl="2" indent="-285750" algn="l">
              <a:buFont typeface="Wingdings" panose="05000000000000000000" pitchFamily="2" charset="2"/>
              <a:buChar char="ü"/>
            </a:pPr>
            <a:endParaRPr lang="en-US" sz="2200" b="1" dirty="0">
              <a:solidFill>
                <a:srgbClr val="7373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05750" lvl="2" indent="-285750" algn="l">
              <a:buFont typeface="Wingdings" panose="05000000000000000000" pitchFamily="2" charset="2"/>
              <a:buChar char="ü"/>
            </a:pPr>
            <a:endParaRPr lang="en-US" sz="2200" b="1" dirty="0">
              <a:solidFill>
                <a:srgbClr val="7373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777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384-6468-03CB-BDA1-5F9D31C9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978" y="527221"/>
            <a:ext cx="4321282" cy="991684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9ACBE-0E2F-E50F-F57C-758F2F9A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936" y="1783394"/>
            <a:ext cx="7233853" cy="4625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826A3-B0A2-703A-AF78-B244FB17E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584" y="2308655"/>
            <a:ext cx="800100" cy="1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Frosted design</Template>
  <TotalTime>873</TotalTime>
  <Words>710</Words>
  <Application>Microsoft Office PowerPoint</Application>
  <PresentationFormat>Widescreen</PresentationFormat>
  <Paragraphs>108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 Next LT Pro</vt:lpstr>
      <vt:lpstr>Calibri</vt:lpstr>
      <vt:lpstr>Goudy Old Style</vt:lpstr>
      <vt:lpstr>Times New Roman</vt:lpstr>
      <vt:lpstr>Wingdings</vt:lpstr>
      <vt:lpstr>FrostyVTI</vt:lpstr>
      <vt:lpstr>AgritechGuard An Integrated Automated Farming and Security System</vt:lpstr>
      <vt:lpstr>OUTLINE</vt:lpstr>
      <vt:lpstr>INTRODUCTION</vt:lpstr>
      <vt:lpstr>LITERATURE REVIEW</vt:lpstr>
      <vt:lpstr>OBJECTIVES</vt:lpstr>
      <vt:lpstr>PROPOSED METHODOLOGY</vt:lpstr>
      <vt:lpstr>HARDWARE TOOLS USED</vt:lpstr>
      <vt:lpstr>SOFTWARE TOOLS USED</vt:lpstr>
      <vt:lpstr>BLOCK DIAGRAM</vt:lpstr>
      <vt:lpstr>BLOCK DIAGRAM</vt:lpstr>
      <vt:lpstr>WORK DONE</vt:lpstr>
      <vt:lpstr>RESULTS</vt:lpstr>
      <vt:lpstr>RESULTS</vt:lpstr>
      <vt:lpstr>RESULTS</vt:lpstr>
      <vt:lpstr>When no anomaly detected:</vt:lpstr>
      <vt:lpstr>RESULTS</vt:lpstr>
      <vt:lpstr>RESULTS</vt:lpstr>
      <vt:lpstr>CHALLENGES FACED</vt:lpstr>
      <vt:lpstr>CONCLUSION</vt:lpstr>
      <vt:lpstr>REFERENCES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MOUSE</dc:title>
  <dc:creator>VUDAYANA ROHITH</dc:creator>
  <cp:lastModifiedBy>Bhanu Prakash</cp:lastModifiedBy>
  <cp:revision>17</cp:revision>
  <dcterms:created xsi:type="dcterms:W3CDTF">2023-10-04T09:52:42Z</dcterms:created>
  <dcterms:modified xsi:type="dcterms:W3CDTF">2023-12-06T10:53:56Z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